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sldIdLst>
    <p:sldId id="256" r:id="rId5"/>
    <p:sldId id="258" r:id="rId6"/>
    <p:sldId id="259" r:id="rId7"/>
    <p:sldId id="260" r:id="rId8"/>
    <p:sldId id="263" r:id="rId9"/>
    <p:sldId id="262" r:id="rId10"/>
    <p:sldId id="264" r:id="rId11"/>
    <p:sldId id="265" r:id="rId12"/>
    <p:sldId id="266" r:id="rId13"/>
    <p:sldId id="267" r:id="rId14"/>
    <p:sldId id="268" r:id="rId15"/>
    <p:sldId id="269"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356C38-FE72-4AD3-A2CE-39591E9421DF}" v="43" dt="2022-01-23T07:07:54.912"/>
    <p1510:client id="{B58BA7CC-EFDD-44DF-8199-493AFB54898A}" v="383" dt="2022-01-22T20:55:38.8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62" d="100"/>
          <a:sy n="62" d="100"/>
        </p:scale>
        <p:origin x="640"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media/image1.jpeg>
</file>

<file path=ppt/media/image10.png>
</file>

<file path=ppt/media/image11.jpe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16900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07556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5612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33102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62465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14047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1/22/2022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98091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1/22/2022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65936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46017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008698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64255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1/22/2022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89909689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thetraveldoctor.com.au/why-is-covid-19-such-a-big-deal/"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creativecommons.org/licenses/by-nd/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a:extLst>
              <a:ext uri="{FF2B5EF4-FFF2-40B4-BE49-F238E27FC236}">
                <a16:creationId xmlns:a16="http://schemas.microsoft.com/office/drawing/2014/main" id="{262A95CC-A3FD-4F0C-8FD6-AE743967154A}"/>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9091" r="33640"/>
          <a:stretch/>
        </p:blipFill>
        <p:spPr>
          <a:xfrm>
            <a:off x="3523488" y="10"/>
            <a:ext cx="8668512" cy="6857990"/>
          </a:xfrm>
          <a:prstGeom prst="rect">
            <a:avLst/>
          </a:prstGeom>
        </p:spPr>
      </p:pic>
      <p:sp>
        <p:nvSpPr>
          <p:cNvPr id="10"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77981" y="1122363"/>
            <a:ext cx="4023360" cy="3204134"/>
          </a:xfrm>
        </p:spPr>
        <p:txBody>
          <a:bodyPr anchor="b">
            <a:normAutofit/>
          </a:bodyPr>
          <a:lstStyle/>
          <a:p>
            <a:pPr algn="l"/>
            <a:r>
              <a:rPr lang="en-US" sz="4800" cap="all" dirty="0">
                <a:ea typeface="+mj-lt"/>
                <a:cs typeface="+mj-lt"/>
              </a:rPr>
              <a:t>COVID-19 CASES TRACKER</a:t>
            </a:r>
            <a:endParaRPr lang="en-US" sz="4800" dirty="0">
              <a:cs typeface="Calibri Light"/>
            </a:endParaRPr>
          </a:p>
        </p:txBody>
      </p:sp>
      <p:sp>
        <p:nvSpPr>
          <p:cNvPr id="3" name="Subtitle 2"/>
          <p:cNvSpPr>
            <a:spLocks noGrp="1"/>
          </p:cNvSpPr>
          <p:nvPr>
            <p:ph type="subTitle" idx="1"/>
          </p:nvPr>
        </p:nvSpPr>
        <p:spPr>
          <a:xfrm>
            <a:off x="477980" y="4872922"/>
            <a:ext cx="4023359" cy="1208141"/>
          </a:xfrm>
        </p:spPr>
        <p:txBody>
          <a:bodyPr vert="horz" lIns="91440" tIns="45720" rIns="91440" bIns="45720" rtlCol="0">
            <a:normAutofit/>
          </a:bodyPr>
          <a:lstStyle/>
          <a:p>
            <a:pPr algn="l"/>
            <a:r>
              <a:rPr lang="en-US" sz="2000" cap="all">
                <a:ea typeface="+mn-lt"/>
                <a:cs typeface="+mn-lt"/>
              </a:rPr>
              <a:t>-V. ABHINAV</a:t>
            </a:r>
            <a:endParaRPr lang="en-US" sz="2000">
              <a:cs typeface="Calibri"/>
            </a:endParaRPr>
          </a:p>
          <a:p>
            <a:pPr algn="l"/>
            <a:r>
              <a:rPr lang="en-US" sz="2000" cap="all">
                <a:ea typeface="+mn-lt"/>
                <a:cs typeface="+mn-lt"/>
              </a:rPr>
              <a:t>-B. SREE VARSHITHA</a:t>
            </a:r>
            <a:endParaRPr lang="en-US" sz="2000">
              <a:cs typeface="Calibri"/>
            </a:endParaRPr>
          </a:p>
          <a:p>
            <a:pPr algn="l"/>
            <a:r>
              <a:rPr lang="en-US" sz="2000" cap="all">
                <a:ea typeface="+mn-lt"/>
                <a:cs typeface="+mn-lt"/>
              </a:rPr>
              <a:t>-N. AKIRA NANDAN</a:t>
            </a:r>
            <a:endParaRPr lang="en-US" sz="2000">
              <a:cs typeface="Calibri"/>
            </a:endParaRPr>
          </a:p>
          <a:p>
            <a:pPr algn="l"/>
            <a:endParaRPr lang="en-US" sz="2000">
              <a:cs typeface="Calibri"/>
            </a:endParaRPr>
          </a:p>
        </p:txBody>
      </p:sp>
      <p:sp>
        <p:nvSpPr>
          <p:cNvPr id="11"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DC643311-84DC-46D2-82ED-D4EFB9DF3935}"/>
              </a:ext>
            </a:extLst>
          </p:cNvPr>
          <p:cNvSpPr txBox="1"/>
          <p:nvPr/>
        </p:nvSpPr>
        <p:spPr>
          <a:xfrm>
            <a:off x="9851296" y="6657945"/>
            <a:ext cx="234070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BY-ND</a:t>
            </a:r>
            <a:r>
              <a:rPr lang="en-US" sz="700">
                <a:solidFill>
                  <a:srgbClr val="FFFFFF"/>
                </a:solidFill>
              </a:rPr>
              <a:t>.</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EE92A-2054-4981-A872-D0C05DB9A8B4}"/>
              </a:ext>
            </a:extLst>
          </p:cNvPr>
          <p:cNvSpPr>
            <a:spLocks noGrp="1"/>
          </p:cNvSpPr>
          <p:nvPr>
            <p:ph type="title"/>
          </p:nvPr>
        </p:nvSpPr>
        <p:spPr>
          <a:xfrm>
            <a:off x="533400" y="-244475"/>
            <a:ext cx="11125200" cy="1350963"/>
          </a:xfrm>
        </p:spPr>
        <p:txBody>
          <a:bodyPr/>
          <a:lstStyle/>
          <a:p>
            <a:r>
              <a:rPr lang="en-IN" sz="3200" dirty="0">
                <a:latin typeface="Times"/>
                <a:ea typeface="+mj-lt"/>
                <a:cs typeface="+mj-lt"/>
              </a:rPr>
              <a:t>Upon choosing “Get Data Graphically” for the country “Turkey”:</a:t>
            </a:r>
            <a:r>
              <a:rPr lang="en-US" sz="3200" dirty="0">
                <a:latin typeface="Times"/>
                <a:ea typeface="+mj-lt"/>
                <a:cs typeface="+mj-lt"/>
              </a:rPr>
              <a:t> </a:t>
            </a:r>
            <a:endParaRPr lang="en-US" sz="3200">
              <a:latin typeface="Times"/>
              <a:cs typeface="Times"/>
            </a:endParaRPr>
          </a:p>
        </p:txBody>
      </p:sp>
      <p:pic>
        <p:nvPicPr>
          <p:cNvPr id="3" name="Picture 3" descr="Chart, waterfall chart&#10;&#10;Description automatically generated">
            <a:extLst>
              <a:ext uri="{FF2B5EF4-FFF2-40B4-BE49-F238E27FC236}">
                <a16:creationId xmlns:a16="http://schemas.microsoft.com/office/drawing/2014/main" id="{526D1A96-BC01-453D-B095-7BE7B239C345}"/>
              </a:ext>
            </a:extLst>
          </p:cNvPr>
          <p:cNvPicPr>
            <a:picLocks noChangeAspect="1"/>
          </p:cNvPicPr>
          <p:nvPr/>
        </p:nvPicPr>
        <p:blipFill>
          <a:blip r:embed="rId2"/>
          <a:stretch>
            <a:fillRect/>
          </a:stretch>
        </p:blipFill>
        <p:spPr>
          <a:xfrm>
            <a:off x="2247900" y="678146"/>
            <a:ext cx="7696200" cy="6174809"/>
          </a:xfrm>
          <a:prstGeom prst="rect">
            <a:avLst/>
          </a:prstGeom>
        </p:spPr>
      </p:pic>
    </p:spTree>
    <p:extLst>
      <p:ext uri="{BB962C8B-B14F-4D97-AF65-F5344CB8AC3E}">
        <p14:creationId xmlns:p14="http://schemas.microsoft.com/office/powerpoint/2010/main" val="742428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Freeform: Shape 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8" name="Freeform: Shape 1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6577EE5-B531-4BC6-8553-46E952A5D33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kern="1200">
                <a:solidFill>
                  <a:schemeClr val="tx1"/>
                </a:solidFill>
                <a:latin typeface="+mj-lt"/>
                <a:ea typeface="+mj-ea"/>
                <a:cs typeface="+mj-cs"/>
              </a:rPr>
              <a:t>Upon choosing “Show Data” option for the same country “Turkey”:   </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descr="Text&#10;&#10;Description automatically generated">
            <a:extLst>
              <a:ext uri="{FF2B5EF4-FFF2-40B4-BE49-F238E27FC236}">
                <a16:creationId xmlns:a16="http://schemas.microsoft.com/office/drawing/2014/main" id="{9F80A622-0447-417D-B2AE-0CE027A41E75}"/>
              </a:ext>
            </a:extLst>
          </p:cNvPr>
          <p:cNvPicPr>
            <a:picLocks noChangeAspect="1"/>
          </p:cNvPicPr>
          <p:nvPr/>
        </p:nvPicPr>
        <p:blipFill>
          <a:blip r:embed="rId2"/>
          <a:stretch>
            <a:fillRect/>
          </a:stretch>
        </p:blipFill>
        <p:spPr>
          <a:xfrm>
            <a:off x="5613060" y="181184"/>
            <a:ext cx="6087628" cy="6547580"/>
          </a:xfrm>
          <a:prstGeom prst="rect">
            <a:avLst/>
          </a:prstGeom>
        </p:spPr>
      </p:pic>
    </p:spTree>
    <p:extLst>
      <p:ext uri="{BB962C8B-B14F-4D97-AF65-F5344CB8AC3E}">
        <p14:creationId xmlns:p14="http://schemas.microsoft.com/office/powerpoint/2010/main" val="2710482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8" name="Rectangle 37">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0" name="Rectangle 39">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CF2C55C-C108-4019-9FF7-F59A2BA2C96D}"/>
              </a:ext>
            </a:extLst>
          </p:cNvPr>
          <p:cNvSpPr>
            <a:spLocks noGrp="1"/>
          </p:cNvSpPr>
          <p:nvPr>
            <p:ph type="title"/>
          </p:nvPr>
        </p:nvSpPr>
        <p:spPr>
          <a:xfrm>
            <a:off x="1115568" y="548640"/>
            <a:ext cx="10168128" cy="1179576"/>
          </a:xfrm>
        </p:spPr>
        <p:txBody>
          <a:bodyPr>
            <a:normAutofit/>
          </a:bodyPr>
          <a:lstStyle/>
          <a:p>
            <a:r>
              <a:rPr lang="en-US" sz="4000">
                <a:cs typeface="Calibri Light"/>
              </a:rPr>
              <a:t>CONCLUSION &amp; FUTURE WORK</a:t>
            </a:r>
            <a:endParaRPr lang="en-US" sz="4000"/>
          </a:p>
        </p:txBody>
      </p:sp>
      <p:sp>
        <p:nvSpPr>
          <p:cNvPr id="42" name="Rectangle 41">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C55EF14-DCDD-4A0E-89ED-49AFFF57573A}"/>
              </a:ext>
            </a:extLst>
          </p:cNvPr>
          <p:cNvSpPr>
            <a:spLocks noGrp="1"/>
          </p:cNvSpPr>
          <p:nvPr>
            <p:ph idx="1"/>
          </p:nvPr>
        </p:nvSpPr>
        <p:spPr>
          <a:xfrm>
            <a:off x="1115568" y="2481943"/>
            <a:ext cx="10168128" cy="3695020"/>
          </a:xfrm>
        </p:spPr>
        <p:txBody>
          <a:bodyPr vert="horz" lIns="91440" tIns="45720" rIns="91440" bIns="45720" rtlCol="0">
            <a:normAutofit/>
          </a:bodyPr>
          <a:lstStyle/>
          <a:p>
            <a:pPr marL="0" indent="0">
              <a:buNone/>
            </a:pPr>
            <a:r>
              <a:rPr lang="en-IN" sz="2200">
                <a:ea typeface="+mn-lt"/>
                <a:cs typeface="+mn-lt"/>
              </a:rPr>
              <a:t>Covid-19 cases tracker is an informative GUI application which is based on Web Scraping. In future, we would like to make the application livelier by providing the required data using Django and Machine Learning, we would also try to make the application available for all platforms and depict data in more graphical manner using other plotting methods.</a:t>
            </a:r>
            <a:r>
              <a:rPr lang="en-US" sz="2200">
                <a:ea typeface="+mn-lt"/>
                <a:cs typeface="+mn-lt"/>
              </a:rPr>
              <a:t> </a:t>
            </a:r>
            <a:endParaRPr lang="en-US" sz="2200"/>
          </a:p>
        </p:txBody>
      </p:sp>
    </p:spTree>
    <p:extLst>
      <p:ext uri="{BB962C8B-B14F-4D97-AF65-F5344CB8AC3E}">
        <p14:creationId xmlns:p14="http://schemas.microsoft.com/office/powerpoint/2010/main" val="17065955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25">
            <a:extLst>
              <a:ext uri="{FF2B5EF4-FFF2-40B4-BE49-F238E27FC236}">
                <a16:creationId xmlns:a16="http://schemas.microsoft.com/office/drawing/2014/main" id="{6CCA5F87-1D1E-45CB-8D83-FC7EEFAD9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21" descr="White perfect ring gift small box">
            <a:extLst>
              <a:ext uri="{FF2B5EF4-FFF2-40B4-BE49-F238E27FC236}">
                <a16:creationId xmlns:a16="http://schemas.microsoft.com/office/drawing/2014/main" id="{9C3F6329-ECE4-4D05-81F9-B3E9E7DC4EE5}"/>
              </a:ext>
            </a:extLst>
          </p:cNvPr>
          <p:cNvPicPr>
            <a:picLocks noChangeAspect="1"/>
          </p:cNvPicPr>
          <p:nvPr/>
        </p:nvPicPr>
        <p:blipFill rotWithShape="1">
          <a:blip r:embed="rId2"/>
          <a:srcRect l="23411" t="4621" r="8" b="4476"/>
          <a:stretch/>
        </p:blipFill>
        <p:spPr>
          <a:xfrm>
            <a:off x="20" y="10"/>
            <a:ext cx="8668492" cy="6857990"/>
          </a:xfrm>
          <a:prstGeom prst="rect">
            <a:avLst/>
          </a:prstGeom>
        </p:spPr>
      </p:pic>
      <p:sp>
        <p:nvSpPr>
          <p:cNvPr id="28" name="Rectangle 27">
            <a:extLst>
              <a:ext uri="{FF2B5EF4-FFF2-40B4-BE49-F238E27FC236}">
                <a16:creationId xmlns:a16="http://schemas.microsoft.com/office/drawing/2014/main" id="{7CCFC2C6-6238-4A2F-93DE-2ADF74AF6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711652" y="0"/>
            <a:ext cx="8480347"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86EFF0-13A5-4FC5-AABE-EB7945EAF238}"/>
              </a:ext>
            </a:extLst>
          </p:cNvPr>
          <p:cNvSpPr>
            <a:spLocks noGrp="1"/>
          </p:cNvSpPr>
          <p:nvPr>
            <p:ph type="title"/>
          </p:nvPr>
        </p:nvSpPr>
        <p:spPr>
          <a:xfrm>
            <a:off x="7848600" y="1122363"/>
            <a:ext cx="4023360" cy="3204134"/>
          </a:xfrm>
        </p:spPr>
        <p:txBody>
          <a:bodyPr vert="horz" lIns="91440" tIns="45720" rIns="91440" bIns="45720" rtlCol="0" anchor="b">
            <a:normAutofit/>
          </a:bodyPr>
          <a:lstStyle/>
          <a:p>
            <a:r>
              <a:rPr lang="en-US" sz="4800"/>
              <a:t>THANK YOU</a:t>
            </a:r>
          </a:p>
        </p:txBody>
      </p:sp>
      <p:sp>
        <p:nvSpPr>
          <p:cNvPr id="30" name="Rectangle 2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 name="Rectangle 3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0408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01804F2-53E6-4EA9-A538-AA50655811F8}"/>
              </a:ext>
            </a:extLst>
          </p:cNvPr>
          <p:cNvSpPr>
            <a:spLocks noGrp="1"/>
          </p:cNvSpPr>
          <p:nvPr>
            <p:ph type="title"/>
          </p:nvPr>
        </p:nvSpPr>
        <p:spPr>
          <a:xfrm>
            <a:off x="1115568" y="548640"/>
            <a:ext cx="10168128" cy="1179576"/>
          </a:xfrm>
        </p:spPr>
        <p:txBody>
          <a:bodyPr>
            <a:normAutofit/>
          </a:bodyPr>
          <a:lstStyle/>
          <a:p>
            <a:r>
              <a:rPr lang="en-US" sz="4000" cap="all">
                <a:cs typeface="Calibri Light"/>
              </a:rPr>
              <a:t>ABSTRACT</a:t>
            </a:r>
            <a:endParaRPr lang="en-US" sz="4000">
              <a:ea typeface="+mj-lt"/>
              <a:cs typeface="+mj-l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1ED0F913-C289-4C6C-B261-F8C519B33643}"/>
              </a:ext>
            </a:extLst>
          </p:cNvPr>
          <p:cNvSpPr>
            <a:spLocks noGrp="1"/>
          </p:cNvSpPr>
          <p:nvPr>
            <p:ph idx="1"/>
          </p:nvPr>
        </p:nvSpPr>
        <p:spPr>
          <a:xfrm>
            <a:off x="1115568" y="2481943"/>
            <a:ext cx="10168128" cy="3695020"/>
          </a:xfrm>
        </p:spPr>
        <p:txBody>
          <a:bodyPr vert="horz" lIns="91440" tIns="45720" rIns="91440" bIns="45720" rtlCol="0">
            <a:normAutofit/>
          </a:bodyPr>
          <a:lstStyle/>
          <a:p>
            <a:pPr>
              <a:buFont typeface="Wingdings,Sans-Serif" panose="020B0604020202020204" pitchFamily="34" charset="0"/>
              <a:buChar char="Ø"/>
            </a:pPr>
            <a:r>
              <a:rPr lang="en-US" sz="1700">
                <a:cs typeface="Calibri"/>
              </a:rPr>
              <a:t>This is a simple GUI-based application that automatically generates the total number of covid cases either in any state of India or in any country both graphically and manually. This application is user-friendly, and the instructions would be clear in the application, the user must select the option to either view covid cases in India or in any other country. Then he would be given an option to view data in the form of graphs or just the manual data. </a:t>
            </a:r>
            <a:endParaRPr lang="en-US" sz="1700">
              <a:ea typeface="+mn-lt"/>
              <a:cs typeface="+mn-lt"/>
            </a:endParaRPr>
          </a:p>
          <a:p>
            <a:pPr>
              <a:buFont typeface="Wingdings,Sans-Serif" panose="020B0604020202020204" pitchFamily="34" charset="0"/>
              <a:buChar char="Ø"/>
            </a:pPr>
            <a:r>
              <a:rPr lang="en-US" sz="1700">
                <a:cs typeface="Calibri"/>
              </a:rPr>
              <a:t>In this application we have implemented GUI using tkinter library and used other libraries like matplotlib to depict data graphically, beautifulsoup to scrape the data from the api’s, requests library to request data from the url’s and pandas library to manipulate data and to create data frames. This application is easy to understand and user friendly. </a:t>
            </a:r>
            <a:endParaRPr lang="en-US" sz="1700">
              <a:ea typeface="+mn-lt"/>
              <a:cs typeface="+mn-lt"/>
            </a:endParaRPr>
          </a:p>
          <a:p>
            <a:pPr>
              <a:buFont typeface="Wingdings,Sans-Serif" panose="020B0604020202020204" pitchFamily="34" charset="0"/>
              <a:buChar char="Ø"/>
            </a:pPr>
            <a:r>
              <a:rPr lang="en-US" sz="1700">
                <a:cs typeface="Calibri"/>
              </a:rPr>
              <a:t>The main aim of this project is to provide information regarding the rising covid cases across the globe, so that the people will be aware of how the situation outside is. So, with this project we would be gaining knowledge regarding the implementation of different libraries such as tkinter, beautifulsoap, pandas, requests and matplotlib. </a:t>
            </a:r>
            <a:endParaRPr lang="en-US" sz="1700">
              <a:ea typeface="+mn-lt"/>
              <a:cs typeface="+mn-lt"/>
            </a:endParaRPr>
          </a:p>
          <a:p>
            <a:endParaRPr lang="en-US" sz="1700">
              <a:cs typeface="Calibri"/>
            </a:endParaRPr>
          </a:p>
        </p:txBody>
      </p:sp>
    </p:spTree>
    <p:extLst>
      <p:ext uri="{BB962C8B-B14F-4D97-AF65-F5344CB8AC3E}">
        <p14:creationId xmlns:p14="http://schemas.microsoft.com/office/powerpoint/2010/main" val="1462972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Freeform: Shape 22">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Freeform: Shape 24">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itle 4">
            <a:extLst>
              <a:ext uri="{FF2B5EF4-FFF2-40B4-BE49-F238E27FC236}">
                <a16:creationId xmlns:a16="http://schemas.microsoft.com/office/drawing/2014/main" id="{26C8187D-0419-4255-8D72-E9A78CBC3518}"/>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a:solidFill>
                  <a:schemeClr val="tx1"/>
                </a:solidFill>
                <a:latin typeface="+mj-lt"/>
                <a:ea typeface="+mj-ea"/>
                <a:cs typeface="+mj-cs"/>
              </a:rPr>
              <a:t>USE CASE DIAGRAM</a:t>
            </a:r>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7" descr="Diagram&#10;&#10;Description automatically generated">
            <a:extLst>
              <a:ext uri="{FF2B5EF4-FFF2-40B4-BE49-F238E27FC236}">
                <a16:creationId xmlns:a16="http://schemas.microsoft.com/office/drawing/2014/main" id="{0E18CC1E-5F64-464F-BAD9-002C7BAB53BA}"/>
              </a:ext>
            </a:extLst>
          </p:cNvPr>
          <p:cNvPicPr>
            <a:picLocks noChangeAspect="1"/>
          </p:cNvPicPr>
          <p:nvPr/>
        </p:nvPicPr>
        <p:blipFill>
          <a:blip r:embed="rId2"/>
          <a:stretch>
            <a:fillRect/>
          </a:stretch>
        </p:blipFill>
        <p:spPr>
          <a:xfrm>
            <a:off x="5033356" y="235861"/>
            <a:ext cx="7069236" cy="6539825"/>
          </a:xfrm>
          <a:prstGeom prst="rect">
            <a:avLst/>
          </a:prstGeom>
        </p:spPr>
      </p:pic>
    </p:spTree>
    <p:extLst>
      <p:ext uri="{BB962C8B-B14F-4D97-AF65-F5344CB8AC3E}">
        <p14:creationId xmlns:p14="http://schemas.microsoft.com/office/powerpoint/2010/main" val="1913599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8">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4" descr="Electronic circuit board">
            <a:extLst>
              <a:ext uri="{FF2B5EF4-FFF2-40B4-BE49-F238E27FC236}">
                <a16:creationId xmlns:a16="http://schemas.microsoft.com/office/drawing/2014/main" id="{FC88A5E5-C63C-4B0F-9BAE-F09A122628B2}"/>
              </a:ext>
            </a:extLst>
          </p:cNvPr>
          <p:cNvPicPr>
            <a:picLocks noChangeAspect="1"/>
          </p:cNvPicPr>
          <p:nvPr/>
        </p:nvPicPr>
        <p:blipFill rotWithShape="1">
          <a:blip r:embed="rId2">
            <a:alphaModFix amt="35000"/>
          </a:blip>
          <a:srcRect t="15605" r="-2" b="-2"/>
          <a:stretch/>
        </p:blipFill>
        <p:spPr>
          <a:xfrm>
            <a:off x="20" y="1"/>
            <a:ext cx="12191980" cy="6857999"/>
          </a:xfrm>
          <a:prstGeom prst="rect">
            <a:avLst/>
          </a:prstGeom>
        </p:spPr>
      </p:pic>
      <p:sp>
        <p:nvSpPr>
          <p:cNvPr id="2" name="Title 1">
            <a:extLst>
              <a:ext uri="{FF2B5EF4-FFF2-40B4-BE49-F238E27FC236}">
                <a16:creationId xmlns:a16="http://schemas.microsoft.com/office/drawing/2014/main" id="{3A15411F-92BB-4660-816D-B5F39C9CD95E}"/>
              </a:ext>
            </a:extLst>
          </p:cNvPr>
          <p:cNvSpPr>
            <a:spLocks noGrp="1"/>
          </p:cNvSpPr>
          <p:nvPr>
            <p:ph type="title"/>
          </p:nvPr>
        </p:nvSpPr>
        <p:spPr>
          <a:xfrm>
            <a:off x="838201" y="1065862"/>
            <a:ext cx="3313164" cy="4726276"/>
          </a:xfrm>
        </p:spPr>
        <p:txBody>
          <a:bodyPr>
            <a:normAutofit/>
          </a:bodyPr>
          <a:lstStyle/>
          <a:p>
            <a:pPr algn="r"/>
            <a:r>
              <a:rPr lang="en-US" sz="4000" dirty="0">
                <a:solidFill>
                  <a:srgbClr val="FFFFFF"/>
                </a:solidFill>
                <a:cs typeface="Calibri Light"/>
              </a:rPr>
              <a:t>TECHNOLOGY USED</a:t>
            </a:r>
            <a:endParaRPr lang="en-US" sz="4000" dirty="0">
              <a:solidFill>
                <a:srgbClr val="FFFFFF"/>
              </a:solidFill>
            </a:endParaRPr>
          </a:p>
        </p:txBody>
      </p:sp>
      <p:cxnSp>
        <p:nvCxnSpPr>
          <p:cNvPr id="16" name="Straight Connector 10">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406C9A3-0533-46D7-A9C7-1AC6B99E609B}"/>
              </a:ext>
            </a:extLst>
          </p:cNvPr>
          <p:cNvSpPr>
            <a:spLocks noGrp="1"/>
          </p:cNvSpPr>
          <p:nvPr>
            <p:ph idx="1"/>
          </p:nvPr>
        </p:nvSpPr>
        <p:spPr>
          <a:xfrm>
            <a:off x="5048336" y="914461"/>
            <a:ext cx="5744685" cy="5462876"/>
          </a:xfrm>
        </p:spPr>
        <p:txBody>
          <a:bodyPr vert="horz" lIns="91440" tIns="45720" rIns="91440" bIns="45720" rtlCol="0" anchor="ctr">
            <a:normAutofit/>
          </a:bodyPr>
          <a:lstStyle/>
          <a:p>
            <a:pPr marL="0" indent="0">
              <a:buNone/>
            </a:pPr>
            <a:r>
              <a:rPr lang="en-IN" sz="2400" b="1" dirty="0">
                <a:solidFill>
                  <a:srgbClr val="FFFFFF"/>
                </a:solidFill>
                <a:ea typeface="+mn-lt"/>
                <a:cs typeface="+mn-lt"/>
              </a:rPr>
              <a:t>Hardware Requirements:</a:t>
            </a:r>
            <a:r>
              <a:rPr lang="en-US" sz="2400" dirty="0">
                <a:solidFill>
                  <a:srgbClr val="FFFFFF"/>
                </a:solidFill>
                <a:ea typeface="+mn-lt"/>
                <a:cs typeface="+mn-lt"/>
              </a:rPr>
              <a:t> </a:t>
            </a:r>
            <a:endParaRPr lang="en-US" sz="2400" dirty="0">
              <a:solidFill>
                <a:srgbClr val="FFFFFF"/>
              </a:solidFill>
              <a:cs typeface="Calibri" panose="020F0502020204030204"/>
            </a:endParaRPr>
          </a:p>
          <a:p>
            <a:pPr>
              <a:buFont typeface="Wingdings" panose="020B0604020202020204" pitchFamily="34" charset="0"/>
              <a:buChar char="Ø"/>
            </a:pPr>
            <a:r>
              <a:rPr lang="en-IN" sz="2000" dirty="0">
                <a:solidFill>
                  <a:srgbClr val="FFFFFF"/>
                </a:solidFill>
                <a:ea typeface="+mn-lt"/>
                <a:cs typeface="+mn-lt"/>
              </a:rPr>
              <a:t>512 MB RAM</a:t>
            </a:r>
            <a:endParaRPr lang="en-US" sz="2000" dirty="0">
              <a:solidFill>
                <a:srgbClr val="FFFFFF"/>
              </a:solidFill>
              <a:cs typeface="Calibri"/>
            </a:endParaRPr>
          </a:p>
          <a:p>
            <a:pPr>
              <a:buFont typeface="Wingdings" panose="020B0604020202020204" pitchFamily="34" charset="0"/>
              <a:buChar char="Ø"/>
            </a:pPr>
            <a:r>
              <a:rPr lang="en-IN" sz="2000" dirty="0">
                <a:solidFill>
                  <a:srgbClr val="FFFFFF"/>
                </a:solidFill>
                <a:ea typeface="+mn-lt"/>
                <a:cs typeface="+mn-lt"/>
              </a:rPr>
              <a:t>2GB HDD</a:t>
            </a:r>
            <a:endParaRPr lang="en-US" sz="2000" dirty="0">
              <a:solidFill>
                <a:srgbClr val="FFFFFF"/>
              </a:solidFill>
              <a:cs typeface="Calibri"/>
            </a:endParaRPr>
          </a:p>
          <a:p>
            <a:pPr>
              <a:buFont typeface="Wingdings" panose="020B0604020202020204" pitchFamily="34" charset="0"/>
              <a:buChar char="Ø"/>
            </a:pPr>
            <a:r>
              <a:rPr lang="en-IN" sz="2000" dirty="0">
                <a:solidFill>
                  <a:srgbClr val="FFFFFF"/>
                </a:solidFill>
                <a:ea typeface="+mn-lt"/>
                <a:cs typeface="+mn-lt"/>
              </a:rPr>
              <a:t>CORE i5</a:t>
            </a:r>
            <a:endParaRPr lang="en-US" sz="2000" dirty="0">
              <a:solidFill>
                <a:srgbClr val="FFFFFF"/>
              </a:solidFill>
              <a:cs typeface="Calibri"/>
            </a:endParaRPr>
          </a:p>
          <a:p>
            <a:pPr marL="0" indent="0">
              <a:buNone/>
            </a:pPr>
            <a:r>
              <a:rPr lang="en-IN" sz="2400" b="1" dirty="0">
                <a:solidFill>
                  <a:srgbClr val="FFFFFF"/>
                </a:solidFill>
                <a:ea typeface="+mn-lt"/>
                <a:cs typeface="+mn-lt"/>
              </a:rPr>
              <a:t>Software Requirements:</a:t>
            </a:r>
            <a:r>
              <a:rPr lang="en-US" sz="2400" dirty="0">
                <a:solidFill>
                  <a:srgbClr val="FFFFFF"/>
                </a:solidFill>
                <a:ea typeface="+mn-lt"/>
                <a:cs typeface="+mn-lt"/>
              </a:rPr>
              <a:t> </a:t>
            </a:r>
            <a:endParaRPr lang="en-US" sz="2400" dirty="0">
              <a:solidFill>
                <a:srgbClr val="FFFFFF"/>
              </a:solidFill>
              <a:cs typeface="Calibri" panose="020F0502020204030204"/>
            </a:endParaRPr>
          </a:p>
          <a:p>
            <a:pPr>
              <a:buFont typeface="Wingdings" panose="020B0604020202020204" pitchFamily="34" charset="0"/>
              <a:buChar char="Ø"/>
            </a:pPr>
            <a:r>
              <a:rPr lang="en-IN" sz="2000" dirty="0">
                <a:solidFill>
                  <a:srgbClr val="FFFFFF"/>
                </a:solidFill>
                <a:ea typeface="+mn-lt"/>
                <a:cs typeface="+mn-lt"/>
              </a:rPr>
              <a:t>Windows XP/Windows 2000</a:t>
            </a:r>
            <a:endParaRPr lang="en-US" sz="2000" dirty="0">
              <a:solidFill>
                <a:srgbClr val="FFFFFF"/>
              </a:solidFill>
              <a:cs typeface="Calibri"/>
            </a:endParaRPr>
          </a:p>
          <a:p>
            <a:pPr>
              <a:buFont typeface="Wingdings" panose="020B0604020202020204" pitchFamily="34" charset="0"/>
              <a:buChar char="Ø"/>
            </a:pPr>
            <a:r>
              <a:rPr lang="en-IN" sz="2000" dirty="0">
                <a:solidFill>
                  <a:srgbClr val="FFFFFF"/>
                </a:solidFill>
                <a:ea typeface="+mn-lt"/>
                <a:cs typeface="+mn-lt"/>
              </a:rPr>
              <a:t>PYTHON Interpreter</a:t>
            </a:r>
            <a:endParaRPr lang="en-US" sz="2000" dirty="0">
              <a:solidFill>
                <a:srgbClr val="FFFFFF"/>
              </a:solidFill>
              <a:cs typeface="Calibri"/>
            </a:endParaRPr>
          </a:p>
          <a:p>
            <a:pPr>
              <a:buNone/>
            </a:pPr>
            <a:r>
              <a:rPr lang="en-IN" sz="2400" b="1" dirty="0">
                <a:solidFill>
                  <a:srgbClr val="FFFFFF"/>
                </a:solidFill>
                <a:ea typeface="+mn-lt"/>
                <a:cs typeface="+mn-lt"/>
              </a:rPr>
              <a:t>Packages used:</a:t>
            </a:r>
            <a:r>
              <a:rPr lang="en-IN" sz="2400" dirty="0">
                <a:solidFill>
                  <a:srgbClr val="FFFFFF"/>
                </a:solidFill>
                <a:ea typeface="+mn-lt"/>
                <a:cs typeface="+mn-lt"/>
              </a:rPr>
              <a:t> </a:t>
            </a:r>
          </a:p>
          <a:p>
            <a:pPr>
              <a:buFont typeface="Wingdings"/>
              <a:buChar char="Ø"/>
            </a:pPr>
            <a:r>
              <a:rPr lang="en-IN" sz="2000" dirty="0">
                <a:solidFill>
                  <a:srgbClr val="FFFFFF"/>
                </a:solidFill>
                <a:ea typeface="+mn-lt"/>
                <a:cs typeface="+mn-lt"/>
              </a:rPr>
              <a:t>tkinter</a:t>
            </a:r>
          </a:p>
          <a:p>
            <a:pPr>
              <a:buFont typeface="Wingdings"/>
              <a:buChar char="Ø"/>
            </a:pPr>
            <a:r>
              <a:rPr lang="en-IN" sz="2000" dirty="0">
                <a:solidFill>
                  <a:srgbClr val="FFFFFF"/>
                </a:solidFill>
                <a:ea typeface="+mn-lt"/>
                <a:cs typeface="+mn-lt"/>
              </a:rPr>
              <a:t>BeautifulSoup</a:t>
            </a:r>
          </a:p>
          <a:p>
            <a:pPr>
              <a:buFont typeface="Wingdings"/>
              <a:buChar char="Ø"/>
            </a:pPr>
            <a:r>
              <a:rPr lang="en-IN" sz="2000" dirty="0">
                <a:solidFill>
                  <a:srgbClr val="FFFFFF"/>
                </a:solidFill>
                <a:ea typeface="+mn-lt"/>
                <a:cs typeface="+mn-lt"/>
              </a:rPr>
              <a:t>matplotlib</a:t>
            </a:r>
          </a:p>
          <a:p>
            <a:pPr>
              <a:buFont typeface="Wingdings"/>
              <a:buChar char="Ø"/>
            </a:pPr>
            <a:r>
              <a:rPr lang="en-IN" sz="2000" dirty="0">
                <a:solidFill>
                  <a:srgbClr val="FFFFFF"/>
                </a:solidFill>
                <a:ea typeface="+mn-lt"/>
                <a:cs typeface="+mn-lt"/>
              </a:rPr>
              <a:t>pandas</a:t>
            </a:r>
          </a:p>
          <a:p>
            <a:pPr>
              <a:buFont typeface="Wingdings"/>
              <a:buChar char="Ø"/>
            </a:pPr>
            <a:r>
              <a:rPr lang="en-IN" sz="2000" dirty="0">
                <a:solidFill>
                  <a:srgbClr val="FFFFFF"/>
                </a:solidFill>
                <a:ea typeface="+mn-lt"/>
                <a:cs typeface="+mn-lt"/>
              </a:rPr>
              <a:t>requests</a:t>
            </a:r>
          </a:p>
          <a:p>
            <a:pPr marL="0" indent="0">
              <a:buNone/>
            </a:pPr>
            <a:endParaRPr lang="en-IN" sz="2000" dirty="0">
              <a:solidFill>
                <a:srgbClr val="FFFFFF"/>
              </a:solidFill>
              <a:cs typeface="Calibri"/>
            </a:endParaRPr>
          </a:p>
          <a:p>
            <a:endParaRPr lang="en-US" sz="2000" dirty="0">
              <a:solidFill>
                <a:srgbClr val="FFFFFF"/>
              </a:solidFill>
              <a:cs typeface="Calibri"/>
            </a:endParaRPr>
          </a:p>
        </p:txBody>
      </p:sp>
    </p:spTree>
    <p:extLst>
      <p:ext uri="{BB962C8B-B14F-4D97-AF65-F5344CB8AC3E}">
        <p14:creationId xmlns:p14="http://schemas.microsoft.com/office/powerpoint/2010/main" val="3606665171"/>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5" descr="Graphical user interface, application&#10;&#10;Description automatically generated">
            <a:extLst>
              <a:ext uri="{FF2B5EF4-FFF2-40B4-BE49-F238E27FC236}">
                <a16:creationId xmlns:a16="http://schemas.microsoft.com/office/drawing/2014/main" id="{5E669E2A-3835-4CA6-865E-1635E960ADD5}"/>
              </a:ext>
            </a:extLst>
          </p:cNvPr>
          <p:cNvPicPr>
            <a:picLocks noChangeAspect="1"/>
          </p:cNvPicPr>
          <p:nvPr/>
        </p:nvPicPr>
        <p:blipFill rotWithShape="1">
          <a:blip r:embed="rId2"/>
          <a:srcRect b="8907"/>
          <a:stretch/>
        </p:blipFill>
        <p:spPr>
          <a:xfrm>
            <a:off x="20" y="10"/>
            <a:ext cx="12191980" cy="6857990"/>
          </a:xfrm>
          <a:prstGeom prst="rect">
            <a:avLst/>
          </a:prstGeom>
        </p:spPr>
      </p:pic>
      <p:sp>
        <p:nvSpPr>
          <p:cNvPr id="27" name="Rectangle 26">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85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B71FAA-3100-4CC4-A5CF-C5132B5F3EE4}"/>
              </a:ext>
            </a:extLst>
          </p:cNvPr>
          <p:cNvSpPr>
            <a:spLocks noGrp="1"/>
          </p:cNvSpPr>
          <p:nvPr>
            <p:ph type="title"/>
          </p:nvPr>
        </p:nvSpPr>
        <p:spPr>
          <a:xfrm>
            <a:off x="523875" y="425950"/>
            <a:ext cx="11210925" cy="744836"/>
          </a:xfrm>
        </p:spPr>
        <p:txBody>
          <a:bodyPr>
            <a:normAutofit/>
          </a:bodyPr>
          <a:lstStyle/>
          <a:p>
            <a:pPr algn="ctr"/>
            <a:r>
              <a:rPr lang="en-US" sz="3600">
                <a:solidFill>
                  <a:schemeClr val="tx1">
                    <a:lumMod val="85000"/>
                    <a:lumOff val="15000"/>
                  </a:schemeClr>
                </a:solidFill>
                <a:latin typeface="Calibri Light"/>
                <a:cs typeface="Calibri Light"/>
              </a:rPr>
              <a:t>HOME PAGE</a:t>
            </a:r>
          </a:p>
        </p:txBody>
      </p:sp>
      <p:cxnSp>
        <p:nvCxnSpPr>
          <p:cNvPr id="29" name="Straight Connector 28">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5069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24356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4582934"/>
      </p:ext>
    </p:extLst>
  </p:cSld>
  <p:clrMapOvr>
    <a:masterClrMapping/>
  </p:clrMapOvr>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A9841A1B-78EF-4FD6-8B70-11A192B3EC9A}"/>
              </a:ext>
            </a:extLst>
          </p:cNvPr>
          <p:cNvPicPr>
            <a:picLocks noChangeAspect="1"/>
          </p:cNvPicPr>
          <p:nvPr/>
        </p:nvPicPr>
        <p:blipFill rotWithShape="1">
          <a:blip r:embed="rId2"/>
          <a:srcRect t="7885" b="12890"/>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B71FAA-3100-4CC4-A5CF-C5132B5F3EE4}"/>
              </a:ext>
            </a:extLst>
          </p:cNvPr>
          <p:cNvSpPr>
            <a:spLocks noGrp="1"/>
          </p:cNvSpPr>
          <p:nvPr>
            <p:ph type="title"/>
          </p:nvPr>
        </p:nvSpPr>
        <p:spPr>
          <a:xfrm>
            <a:off x="523875" y="5317240"/>
            <a:ext cx="11210925" cy="744836"/>
          </a:xfrm>
        </p:spPr>
        <p:txBody>
          <a:bodyPr>
            <a:normAutofit/>
          </a:bodyPr>
          <a:lstStyle/>
          <a:p>
            <a:pPr algn="ctr"/>
            <a:r>
              <a:rPr lang="en-IN" sz="2800" dirty="0">
                <a:latin typeface="Times"/>
                <a:ea typeface="+mj-lt"/>
                <a:cs typeface="+mj-lt"/>
              </a:rPr>
              <a:t>Upon choosing “India” option:</a:t>
            </a:r>
            <a:r>
              <a:rPr lang="en-US" sz="2800" dirty="0">
                <a:latin typeface="Times"/>
                <a:ea typeface="+mj-lt"/>
                <a:cs typeface="+mj-lt"/>
              </a:rPr>
              <a:t> </a:t>
            </a:r>
            <a:endParaRPr lang="en-US" sz="2800">
              <a:latin typeface="Times"/>
              <a:cs typeface="Times"/>
            </a:endParaRPr>
          </a:p>
        </p:txBody>
      </p:sp>
      <p:cxnSp>
        <p:nvCxnSpPr>
          <p:cNvPr id="11" name="Straight Connector 1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8474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28">
            <a:extLst>
              <a:ext uri="{FF2B5EF4-FFF2-40B4-BE49-F238E27FC236}">
                <a16:creationId xmlns:a16="http://schemas.microsoft.com/office/drawing/2014/main" id="{3B47FC9C-2ED3-4100-A4EF-E8CDFEE106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BB71FAA-3100-4CC4-A5CF-C5132B5F3EE4}"/>
              </a:ext>
            </a:extLst>
          </p:cNvPr>
          <p:cNvSpPr>
            <a:spLocks noGrp="1"/>
          </p:cNvSpPr>
          <p:nvPr>
            <p:ph type="title"/>
          </p:nvPr>
        </p:nvSpPr>
        <p:spPr>
          <a:xfrm>
            <a:off x="901700" y="-64759"/>
            <a:ext cx="10515600" cy="942664"/>
          </a:xfrm>
        </p:spPr>
        <p:txBody>
          <a:bodyPr vert="horz" lIns="91440" tIns="45720" rIns="91440" bIns="45720" rtlCol="0" anchor="ctr">
            <a:normAutofit/>
          </a:bodyPr>
          <a:lstStyle/>
          <a:p>
            <a:pPr algn="ctr"/>
            <a:r>
              <a:rPr lang="en-IN" sz="2900" dirty="0">
                <a:latin typeface="Times"/>
                <a:ea typeface="+mj-lt"/>
                <a:cs typeface="+mj-lt"/>
              </a:rPr>
              <a:t>Upon choosing “Get Data Graphically” option for the state “Goa”:</a:t>
            </a:r>
            <a:r>
              <a:rPr lang="en-US" sz="2900" dirty="0">
                <a:latin typeface="Times"/>
                <a:ea typeface="+mj-lt"/>
                <a:cs typeface="+mj-lt"/>
              </a:rPr>
              <a:t> </a:t>
            </a:r>
            <a:endParaRPr lang="en-US" sz="2900">
              <a:latin typeface="Times"/>
              <a:cs typeface="Times"/>
            </a:endParaRPr>
          </a:p>
        </p:txBody>
      </p:sp>
      <p:pic>
        <p:nvPicPr>
          <p:cNvPr id="3" name="Picture 4" descr="Chart, bar chart&#10;&#10;Description automatically generated">
            <a:extLst>
              <a:ext uri="{FF2B5EF4-FFF2-40B4-BE49-F238E27FC236}">
                <a16:creationId xmlns:a16="http://schemas.microsoft.com/office/drawing/2014/main" id="{D924BCD3-39C7-40F6-9316-BA58B329C01F}"/>
              </a:ext>
            </a:extLst>
          </p:cNvPr>
          <p:cNvPicPr>
            <a:picLocks noChangeAspect="1"/>
          </p:cNvPicPr>
          <p:nvPr/>
        </p:nvPicPr>
        <p:blipFill>
          <a:blip r:embed="rId2"/>
          <a:stretch>
            <a:fillRect/>
          </a:stretch>
        </p:blipFill>
        <p:spPr>
          <a:xfrm>
            <a:off x="2318998" y="760389"/>
            <a:ext cx="7693703" cy="6102436"/>
          </a:xfrm>
          <a:prstGeom prst="rect">
            <a:avLst/>
          </a:prstGeom>
        </p:spPr>
      </p:pic>
    </p:spTree>
    <p:extLst>
      <p:ext uri="{BB962C8B-B14F-4D97-AF65-F5344CB8AC3E}">
        <p14:creationId xmlns:p14="http://schemas.microsoft.com/office/powerpoint/2010/main" val="969121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Freeform: Shape 2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4" name="Freeform: Shape 2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39A968A-EA62-45F5-A573-B4382E57A5A5}"/>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kern="1200" dirty="0">
                <a:solidFill>
                  <a:schemeClr val="tx1"/>
                </a:solidFill>
                <a:latin typeface="+mj-lt"/>
                <a:ea typeface="+mj-ea"/>
                <a:cs typeface="+mj-cs"/>
              </a:rPr>
              <a:t>Upon choosing “Show Data” option for the same state “Goa”: </a:t>
            </a:r>
          </a:p>
        </p:txBody>
      </p:sp>
      <p:sp>
        <p:nvSpPr>
          <p:cNvPr id="26" name="Rectangle 2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descr="Text&#10;&#10;Description automatically generated">
            <a:extLst>
              <a:ext uri="{FF2B5EF4-FFF2-40B4-BE49-F238E27FC236}">
                <a16:creationId xmlns:a16="http://schemas.microsoft.com/office/drawing/2014/main" id="{82C509EB-9E92-44DA-882D-08E14CB9F6AC}"/>
              </a:ext>
            </a:extLst>
          </p:cNvPr>
          <p:cNvPicPr>
            <a:picLocks noChangeAspect="1"/>
          </p:cNvPicPr>
          <p:nvPr/>
        </p:nvPicPr>
        <p:blipFill>
          <a:blip r:embed="rId2"/>
          <a:stretch>
            <a:fillRect/>
          </a:stretch>
        </p:blipFill>
        <p:spPr>
          <a:xfrm>
            <a:off x="5615876" y="206584"/>
            <a:ext cx="6056595" cy="6649180"/>
          </a:xfrm>
          <a:prstGeom prst="rect">
            <a:avLst/>
          </a:prstGeom>
        </p:spPr>
      </p:pic>
    </p:spTree>
    <p:extLst>
      <p:ext uri="{BB962C8B-B14F-4D97-AF65-F5344CB8AC3E}">
        <p14:creationId xmlns:p14="http://schemas.microsoft.com/office/powerpoint/2010/main" val="3316052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4" descr="A picture containing map&#10;&#10;Description automatically generated">
            <a:extLst>
              <a:ext uri="{FF2B5EF4-FFF2-40B4-BE49-F238E27FC236}">
                <a16:creationId xmlns:a16="http://schemas.microsoft.com/office/drawing/2014/main" id="{122EE131-67AC-4458-BED6-71818BAC7983}"/>
              </a:ext>
            </a:extLst>
          </p:cNvPr>
          <p:cNvPicPr>
            <a:picLocks noChangeAspect="1"/>
          </p:cNvPicPr>
          <p:nvPr/>
        </p:nvPicPr>
        <p:blipFill rotWithShape="1">
          <a:blip r:embed="rId2"/>
          <a:srcRect b="21053"/>
          <a:stretch/>
        </p:blipFill>
        <p:spPr>
          <a:xfrm>
            <a:off x="0" y="10"/>
            <a:ext cx="12191980" cy="6857990"/>
          </a:xfrm>
          <a:prstGeom prst="rect">
            <a:avLst/>
          </a:prstGeom>
        </p:spPr>
      </p:pic>
      <p:sp>
        <p:nvSpPr>
          <p:cNvPr id="24" name="Rectangle 17">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85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B71FAA-3100-4CC4-A5CF-C5132B5F3EE4}"/>
              </a:ext>
            </a:extLst>
          </p:cNvPr>
          <p:cNvSpPr>
            <a:spLocks noGrp="1"/>
          </p:cNvSpPr>
          <p:nvPr>
            <p:ph type="title"/>
          </p:nvPr>
        </p:nvSpPr>
        <p:spPr>
          <a:xfrm>
            <a:off x="523875" y="425950"/>
            <a:ext cx="11210925" cy="744836"/>
          </a:xfrm>
        </p:spPr>
        <p:txBody>
          <a:bodyPr>
            <a:normAutofit/>
          </a:bodyPr>
          <a:lstStyle/>
          <a:p>
            <a:pPr algn="ctr"/>
            <a:r>
              <a:rPr lang="en-IN" sz="3100" dirty="0">
                <a:latin typeface="Times"/>
                <a:ea typeface="+mj-lt"/>
                <a:cs typeface="+mj-lt"/>
              </a:rPr>
              <a:t>Upon choosing “International” option from the Home page:</a:t>
            </a:r>
            <a:r>
              <a:rPr lang="en-US" sz="3100" dirty="0">
                <a:latin typeface="Times"/>
                <a:ea typeface="+mj-lt"/>
                <a:cs typeface="+mj-lt"/>
              </a:rPr>
              <a:t> </a:t>
            </a:r>
            <a:endParaRPr lang="en-US" sz="3100">
              <a:latin typeface="Times"/>
              <a:cs typeface="Times"/>
            </a:endParaRPr>
          </a:p>
        </p:txBody>
      </p:sp>
      <p:cxnSp>
        <p:nvCxnSpPr>
          <p:cNvPr id="25" name="Straight Connector 19">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5069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1">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24356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21120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C3F9480380EF6479DC691F16E729870" ma:contentTypeVersion="8" ma:contentTypeDescription="Create a new document." ma:contentTypeScope="" ma:versionID="0d5b55063063fb3d826b43ff2d69de52">
  <xsd:schema xmlns:xsd="http://www.w3.org/2001/XMLSchema" xmlns:xs="http://www.w3.org/2001/XMLSchema" xmlns:p="http://schemas.microsoft.com/office/2006/metadata/properties" xmlns:ns2="eb26ca7b-66c4-4213-8f59-e870fc342a6d" targetNamespace="http://schemas.microsoft.com/office/2006/metadata/properties" ma:root="true" ma:fieldsID="f229b3b4105ed7d564552f05463f65f6" ns2:_="">
    <xsd:import namespace="eb26ca7b-66c4-4213-8f59-e870fc342a6d"/>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b26ca7b-66c4-4213-8f59-e870fc342a6d"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ReferenceId xmlns="eb26ca7b-66c4-4213-8f59-e870fc342a6d" xsi:nil="true"/>
  </documentManagement>
</p:properties>
</file>

<file path=customXml/itemProps1.xml><?xml version="1.0" encoding="utf-8"?>
<ds:datastoreItem xmlns:ds="http://schemas.openxmlformats.org/officeDocument/2006/customXml" ds:itemID="{1E6B55BF-30C5-4F71-A1DD-85F3496BFA5E}">
  <ds:schemaRefs>
    <ds:schemaRef ds:uri="http://schemas.microsoft.com/sharepoint/v3/contenttype/forms"/>
  </ds:schemaRefs>
</ds:datastoreItem>
</file>

<file path=customXml/itemProps2.xml><?xml version="1.0" encoding="utf-8"?>
<ds:datastoreItem xmlns:ds="http://schemas.openxmlformats.org/officeDocument/2006/customXml" ds:itemID="{9AB0EEC1-8B54-4F1D-98DF-6D22FDBF59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b26ca7b-66c4-4213-8f59-e870fc342a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73580FD-C7F7-4185-AF1F-0B3FC7D0242D}">
  <ds:schemaRefs>
    <ds:schemaRef ds:uri="http://schemas.microsoft.com/office/2006/metadata/properties"/>
    <ds:schemaRef ds:uri="http://schemas.microsoft.com/office/infopath/2007/PartnerControls"/>
    <ds:schemaRef ds:uri="eb26ca7b-66c4-4213-8f59-e870fc342a6d"/>
  </ds:schemaRefs>
</ds:datastoreItem>
</file>

<file path=docProps/app.xml><?xml version="1.0" encoding="utf-8"?>
<Properties xmlns="http://schemas.openxmlformats.org/officeDocument/2006/extended-properties" xmlns:vt="http://schemas.openxmlformats.org/officeDocument/2006/docPropsVTypes">
  <Template>office theme</Template>
  <TotalTime>2</TotalTime>
  <Words>410</Words>
  <Application>Microsoft Office PowerPoint</Application>
  <PresentationFormat>Widescreen</PresentationFormat>
  <Paragraphs>34</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COVID-19 CASES TRACKER</vt:lpstr>
      <vt:lpstr>ABSTRACT</vt:lpstr>
      <vt:lpstr>USE CASE DIAGRAM</vt:lpstr>
      <vt:lpstr>TECHNOLOGY USED</vt:lpstr>
      <vt:lpstr>HOME PAGE</vt:lpstr>
      <vt:lpstr>Upon choosing “India” option: </vt:lpstr>
      <vt:lpstr>Upon choosing “Get Data Graphically” option for the state “Goa”: </vt:lpstr>
      <vt:lpstr>Upon choosing “Show Data” option for the same state “Goa”: </vt:lpstr>
      <vt:lpstr>Upon choosing “International” option from the Home page: </vt:lpstr>
      <vt:lpstr>Upon choosing “Get Data Graphically” for the country “Turkey”: </vt:lpstr>
      <vt:lpstr>Upon choosing “Show Data” option for the same country “Turkey”:   </vt:lpstr>
      <vt:lpstr>CONCLUSION &amp; 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20-737-077_PENDYALA KRISHNA SAI</cp:lastModifiedBy>
  <cp:revision>239</cp:revision>
  <dcterms:created xsi:type="dcterms:W3CDTF">2022-01-22T19:54:20Z</dcterms:created>
  <dcterms:modified xsi:type="dcterms:W3CDTF">2022-01-23T07:09:21Z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0x0101001C3F9480380EF6479DC691F16E729870</vt:lpwstr>
  </property>
</Properties>
</file>

<file path=docProps/thumbnail.jpeg>
</file>